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810" autoAdjust="0"/>
  </p:normalViewPr>
  <p:slideViewPr>
    <p:cSldViewPr snapToGrid="0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B938-A1B4-97A6-B320-E1C85F03D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39DD9-6D73-3EF7-4BE8-53A25229A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C0BE1-3B8F-8D84-0779-A54FFFBE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59496-6CCA-17B9-CA42-0D1EE6FE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AD1C4-2E3F-13EC-12F8-82001F44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81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0FEB-E476-E3B5-DE13-6987007D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A1356-B64A-B137-E88B-7FC96A9A4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E0564-525B-8008-2EC6-DF136597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BCAD5-05DD-F8A0-2838-EA2F7146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4586-BDED-5877-C500-A0F24DDB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92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A8D25-1A92-B02C-8C3F-8AC51CF58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9C7A0-C548-E30E-40D0-5C9AEA64E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DBD7A-15B3-00F6-F38A-AC391572E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6CCEE-0100-5F18-2271-3DF1F331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7CB7F-2A3D-A5D9-E6F7-8A62587F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22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7712-3E65-458C-8935-A3D2CFA5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B4BC-C647-D4E7-4B13-1A8985129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3F825-FA9F-0B97-35EE-058FAAB8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7A3A1-D2E0-152E-6176-9FC2018F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FB12-DD18-78B9-9A69-BDE07355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6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102D-A5D5-40CC-44C2-FDA11F06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DAD0B-475A-9540-8C14-8F230D6E1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8F30B-0BBD-CD35-6996-9B386DB1D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68219-D1C1-F554-048D-CA717787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1732-61B7-0E26-E511-8DB40B10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57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1D3A-F316-87C4-A9D7-D411E306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B44C-C0D0-0FD2-129F-E6E515CE0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D6C73-342A-525B-69C1-F9C35B361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AAF07-DDE0-FC20-9540-B3C6533EF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657F8-E1EA-4926-D458-065C07D5A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16BE7-5CC2-E362-3644-A2FBC754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9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5610-0710-7B37-5BFA-C9CFFCAC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EA96F-6282-87EC-7232-787F071CE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5685B-AC5F-82E9-D816-D0FBF5400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43797-8C6E-7F07-C62B-566436557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927A4-A18C-1D33-37BE-FA163C403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79422-F5D4-7EA0-B637-3E511A15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CD4425-AC8D-866E-2A8D-52B5BD82C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0146D-D986-7AA0-BCB7-A89DB19B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15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D534-0B31-DC21-BD61-0A453A9C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FA286-8907-EA2B-A74D-2488AAD28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75C60-A1D0-6005-0686-F269C639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9B2DC-6013-84A8-3BDB-0E348E1A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312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B5BE6E-741D-5A2C-1D7E-29C76D96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CDEB8-438D-04AA-8A18-6FBF7C7C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1E7FF-C956-3D1D-D6EB-EB9A6B7B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79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E0F8-20D9-2982-96E5-0D28D757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F5C54-4B69-F04B-A94A-CF37983A5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4CC1-4F54-566E-4146-BD0E3B63A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B7CBC-C505-2313-9976-6B945F00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D2086-A927-53DE-8974-2F2FBEE5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F73DB-4C08-E904-46AC-CA27A3B0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102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6670-D990-0D74-9D7A-1DD9CDDC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2B081F-06F1-D3FC-BF35-4F5CA7351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4FE2A-020A-2179-B5AB-D726BC579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154B5-A236-F224-13BD-23F03A77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1D346-D494-759E-91F2-D92EC1A2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7535F-912C-B8AE-C0A2-B286BF89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61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D1A7-B312-9FA7-3669-B70751270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AB216-D1C8-E065-0C86-98473B676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A454-B439-AF5C-EBFD-F06486444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CBA5E-D745-4B6A-9482-9CC8DC5981F2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1B4FE-449E-AAD6-94EF-AFABDAF71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7972B-7625-54CF-0219-4D045E7A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1C606-3C00-40B3-9C02-1718722682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4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5251A-3018-B4FF-8784-01A44FD06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8C3EDD-B735-630B-E9B5-A192EB851CE4}"/>
              </a:ext>
            </a:extLst>
          </p:cNvPr>
          <p:cNvSpPr txBox="1"/>
          <p:nvPr/>
        </p:nvSpPr>
        <p:spPr>
          <a:xfrm>
            <a:off x="2064773" y="3429000"/>
            <a:ext cx="9674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dirty="0"/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  <a:highlight>
                  <a:srgbClr val="C0C0C0"/>
                </a:highlight>
                <a:latin typeface="Brush Script MT" panose="03060802040406070304" pitchFamily="66" charset="0"/>
              </a:rPr>
              <a:t>Efficient Digital Platform for Managing Library Resources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highlight>
                <a:srgbClr val="C0C0C0"/>
              </a:highlight>
            </a:endParaRP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B6C25-C8B2-A762-28CF-84442537DF57}"/>
              </a:ext>
            </a:extLst>
          </p:cNvPr>
          <p:cNvSpPr txBox="1"/>
          <p:nvPr/>
        </p:nvSpPr>
        <p:spPr>
          <a:xfrm>
            <a:off x="9930579" y="5281999"/>
            <a:ext cx="33921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Bell MT" panose="02020503060305020303" pitchFamily="18" charset="0"/>
              </a:rPr>
              <a:t>Created by:</a:t>
            </a:r>
          </a:p>
          <a:p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Bell MT" panose="02020503060305020303" pitchFamily="18" charset="0"/>
              </a:rPr>
              <a:t>Uttakarshini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Bell MT" panose="02020503060305020303" pitchFamily="18" charset="0"/>
              </a:rPr>
              <a:t> Mishra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Bell MT" panose="02020503060305020303" pitchFamily="18" charset="0"/>
              </a:rPr>
              <a:t>Amit Chaudhary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Bell MT" panose="02020503060305020303" pitchFamily="18" charset="0"/>
              </a:rPr>
              <a:t>Mayank Singh Rajput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Bell MT" panose="02020503060305020303" pitchFamily="18" charset="0"/>
              </a:rPr>
              <a:t>Shilpi Sharma</a:t>
            </a:r>
          </a:p>
        </p:txBody>
      </p:sp>
    </p:spTree>
    <p:extLst>
      <p:ext uri="{BB962C8B-B14F-4D97-AF65-F5344CB8AC3E}">
        <p14:creationId xmlns:p14="http://schemas.microsoft.com/office/powerpoint/2010/main" val="179107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AF9C1-E5B4-BB41-741F-DE85E1AFE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0EA983-C4D1-E0DA-5399-8D7916A47455}"/>
              </a:ext>
            </a:extLst>
          </p:cNvPr>
          <p:cNvSpPr/>
          <p:nvPr/>
        </p:nvSpPr>
        <p:spPr>
          <a:xfrm>
            <a:off x="2763296" y="2562331"/>
            <a:ext cx="8953081" cy="17335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None/>
            </a:pPr>
            <a:r>
              <a:rPr lang="en-US" sz="8800" b="1" dirty="0">
                <a:highlight>
                  <a:srgbClr val="C0C0C0"/>
                </a:highlight>
                <a:latin typeface="Algerian" panose="04020705040A02060702" pitchFamily="82" charset="0"/>
              </a:rPr>
              <a:t>Workflow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1890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C8713-2D00-0D81-0A70-8EF57D86D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6EF42-BF40-2140-492A-70D894076992}"/>
              </a:ext>
            </a:extLst>
          </p:cNvPr>
          <p:cNvSpPr txBox="1"/>
          <p:nvPr/>
        </p:nvSpPr>
        <p:spPr>
          <a:xfrm>
            <a:off x="144379" y="994611"/>
            <a:ext cx="136658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3200" b="1" dirty="0">
                <a:highlight>
                  <a:srgbClr val="C0C0C0"/>
                </a:highlight>
              </a:rPr>
              <a:t>User Interaction</a:t>
            </a:r>
            <a:r>
              <a:rPr lang="en-IN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Search books → View details → Borrow or Reserve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b="1" dirty="0">
                <a:highlight>
                  <a:srgbClr val="C0C0C0"/>
                </a:highlight>
              </a:rPr>
              <a:t>Admin Interaction</a:t>
            </a:r>
            <a:r>
              <a:rPr lang="en-IN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Upload/Parse datasets → Manage inventory → Generate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b="1" dirty="0">
                <a:highlight>
                  <a:srgbClr val="C0C0C0"/>
                </a:highlight>
              </a:rPr>
              <a:t>Backend Integration</a:t>
            </a:r>
            <a:r>
              <a:rPr lang="en-IN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Handle requests (CRUD operations, search functionality).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501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68421-C1C9-B81A-6379-6EF6AFE30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43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7FD811-3A75-1186-4016-AC10A7C82BC7}"/>
              </a:ext>
            </a:extLst>
          </p:cNvPr>
          <p:cNvSpPr/>
          <p:nvPr/>
        </p:nvSpPr>
        <p:spPr>
          <a:xfrm>
            <a:off x="3125037" y="2642716"/>
            <a:ext cx="5683336" cy="17235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None/>
            </a:pPr>
            <a:r>
              <a:rPr lang="en-US" sz="8800" b="1" dirty="0">
                <a:highlight>
                  <a:srgbClr val="C0C0C0"/>
                </a:highlight>
                <a:latin typeface="Algerian" panose="04020705040A02060702" pitchFamily="82" charset="0"/>
              </a:rPr>
              <a:t>Benefits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790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D1420-DA4B-B346-0ED4-2EFBB517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762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0F78FF-8E44-E269-A7C0-F91D4C256032}"/>
              </a:ext>
            </a:extLst>
          </p:cNvPr>
          <p:cNvSpPr txBox="1"/>
          <p:nvPr/>
        </p:nvSpPr>
        <p:spPr>
          <a:xfrm>
            <a:off x="417095" y="1010653"/>
            <a:ext cx="1159498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sz="3200" b="1" dirty="0">
              <a:highlight>
                <a:srgbClr val="C0C0C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highlight>
                  <a:srgbClr val="C0C0C0"/>
                </a:highlight>
              </a:rPr>
              <a:t>Simplified Library Management: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b="1" dirty="0">
                <a:highlight>
                  <a:srgbClr val="C0C0C0"/>
                </a:highlight>
              </a:rPr>
              <a:t>Reduced manual tracking efforts.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highlight>
                  <a:srgbClr val="C0C0C0"/>
                </a:highlight>
              </a:rPr>
              <a:t>Enhanced User Experience: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b="1" dirty="0">
                <a:highlight>
                  <a:srgbClr val="C0C0C0"/>
                </a:highlight>
              </a:rPr>
              <a:t>Easy access to resources and personalized searches.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highlight>
                  <a:srgbClr val="C0C0C0"/>
                </a:highlight>
              </a:rPr>
              <a:t>Scalable System: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b="1" dirty="0">
                <a:highlight>
                  <a:srgbClr val="C0C0C0"/>
                </a:highlight>
              </a:rPr>
              <a:t>Can be extended to include additional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highlight>
                  <a:srgbClr val="C0C0C0"/>
                </a:highlight>
              </a:rPr>
              <a:t>Sustainable: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b="1" dirty="0">
                <a:highlight>
                  <a:srgbClr val="C0C0C0"/>
                </a:highlight>
              </a:rPr>
              <a:t>Paperless and efficient processes.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2353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91176-A7E9-772B-3751-10A2EF2F5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6846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22CAE8-89D7-31F3-7C26-E91C8B589BF4}"/>
              </a:ext>
            </a:extLst>
          </p:cNvPr>
          <p:cNvSpPr/>
          <p:nvPr/>
        </p:nvSpPr>
        <p:spPr>
          <a:xfrm>
            <a:off x="2210638" y="2250832"/>
            <a:ext cx="727500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8800" dirty="0">
                <a:highlight>
                  <a:srgbClr val="C0C0C0"/>
                </a:highlight>
                <a:latin typeface="Algerian" panose="04020705040A02060702" pitchFamily="82" charset="0"/>
              </a:rPr>
              <a:t>Challenges</a:t>
            </a:r>
            <a:endParaRPr 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9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3840C-353B-D1F8-FF85-572E386C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"/>
            <a:ext cx="12191999" cy="6857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85729-2C32-C8F2-614A-55AEF70F553C}"/>
              </a:ext>
            </a:extLst>
          </p:cNvPr>
          <p:cNvSpPr txBox="1"/>
          <p:nvPr/>
        </p:nvSpPr>
        <p:spPr>
          <a:xfrm>
            <a:off x="0" y="1276141"/>
            <a:ext cx="149706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Parsing Complex 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Handling poorly formatted or unstructured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Integrating Real-Time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Synchronizing book availability with user requests.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Ensuring Performance: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Optimizing search algorithms for large datasets.</a:t>
            </a:r>
          </a:p>
        </p:txBody>
      </p:sp>
    </p:spTree>
    <p:extLst>
      <p:ext uri="{BB962C8B-B14F-4D97-AF65-F5344CB8AC3E}">
        <p14:creationId xmlns:p14="http://schemas.microsoft.com/office/powerpoint/2010/main" val="22527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4D5C2-5FEB-96CF-FD29-F0D9FF0A8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EA908-A709-167A-1DD0-47E4B6AEEFA9}"/>
              </a:ext>
            </a:extLst>
          </p:cNvPr>
          <p:cNvSpPr/>
          <p:nvPr/>
        </p:nvSpPr>
        <p:spPr>
          <a:xfrm>
            <a:off x="2151647" y="2967335"/>
            <a:ext cx="788869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8800" dirty="0">
                <a:highlight>
                  <a:srgbClr val="C0C0C0"/>
                </a:highlight>
                <a:latin typeface="Algerian" panose="04020705040A02060702" pitchFamily="82" charset="0"/>
              </a:rPr>
              <a:t>Future Scope</a:t>
            </a:r>
            <a:endParaRPr 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19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B924E-1591-F173-3D35-06D24AF79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D776CB-4564-7B51-2F7A-9E4AE432E4FF}"/>
              </a:ext>
            </a:extLst>
          </p:cNvPr>
          <p:cNvSpPr txBox="1"/>
          <p:nvPr/>
        </p:nvSpPr>
        <p:spPr>
          <a:xfrm>
            <a:off x="120580" y="1085223"/>
            <a:ext cx="112340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C0C0C0"/>
                </a:highlight>
              </a:rPr>
              <a:t>Integrate AI-based recommendations for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C0C0C0"/>
                </a:highlight>
              </a:rPr>
              <a:t>Expand to support multimedia libraries (eBooks, audio, video).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C0C0C0"/>
                </a:highlight>
              </a:rPr>
              <a:t>Implement real-time notifications for overdue books or new arrivals.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C0C0C0"/>
                </a:highlight>
              </a:rPr>
              <a:t>Add multilingual support for broader accessibility.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200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FE485-8C32-0821-EB9F-E98BE7E07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66E363-4C74-A5E0-F348-13D02B63043E}"/>
              </a:ext>
            </a:extLst>
          </p:cNvPr>
          <p:cNvSpPr/>
          <p:nvPr/>
        </p:nvSpPr>
        <p:spPr>
          <a:xfrm>
            <a:off x="2827316" y="2967335"/>
            <a:ext cx="653736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8800" dirty="0">
                <a:highlight>
                  <a:srgbClr val="C0C0C0"/>
                </a:highlight>
                <a:latin typeface="Algerian" panose="04020705040A02060702" pitchFamily="82" charset="0"/>
              </a:rPr>
              <a:t>Conclusion</a:t>
            </a:r>
            <a:endParaRPr 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01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C4760-3488-9356-EC3B-9AD6733B6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795F7-486B-9953-6758-09F70DE455D6}"/>
              </a:ext>
            </a:extLst>
          </p:cNvPr>
          <p:cNvSpPr txBox="1"/>
          <p:nvPr/>
        </p:nvSpPr>
        <p:spPr>
          <a:xfrm>
            <a:off x="-80387" y="1175656"/>
            <a:ext cx="12192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highlight>
                  <a:srgbClr val="C0C0C0"/>
                </a:highlight>
              </a:rPr>
              <a:t>Summary</a:t>
            </a:r>
            <a:r>
              <a:rPr lang="en-US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E-Library Management offers an efficient and scalable solution for modern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Combines intuitive design with powerful functionality.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00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D49C97-BE3C-A9C6-2DB3-EDA88F710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BFD951-8C71-B2A4-2B6B-F0E5AFCAEC0C}"/>
              </a:ext>
            </a:extLst>
          </p:cNvPr>
          <p:cNvSpPr/>
          <p:nvPr/>
        </p:nvSpPr>
        <p:spPr>
          <a:xfrm>
            <a:off x="2254242" y="2967335"/>
            <a:ext cx="768351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8800" dirty="0">
                <a:highlight>
                  <a:srgbClr val="C0C0C0"/>
                </a:highlight>
                <a:latin typeface="Algerian" panose="04020705040A02060702" pitchFamily="82" charset="0"/>
              </a:rPr>
              <a:t>Introduction</a:t>
            </a:r>
            <a:endParaRPr lang="en-US" sz="8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ighlight>
                <a:srgbClr val="C0C0C0"/>
              </a:highligh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07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AA1B3-F5E9-7083-BE5D-43FBC9D29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789"/>
            <a:ext cx="12192000" cy="68917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3517F4-515F-82D6-FEFC-10D2B0FFF0A5}"/>
              </a:ext>
            </a:extLst>
          </p:cNvPr>
          <p:cNvSpPr/>
          <p:nvPr/>
        </p:nvSpPr>
        <p:spPr>
          <a:xfrm>
            <a:off x="2977196" y="2967335"/>
            <a:ext cx="623760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lgerian" panose="04020705040A02060702" pitchFamily="82" charset="0"/>
              </a:rPr>
              <a:t>Thank You</a:t>
            </a:r>
            <a:endParaRPr 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1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9CF27-44D8-5C41-94E1-640B0EFF1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31A6F4-9B86-A904-9BBC-379F98733B4B}"/>
              </a:ext>
            </a:extLst>
          </p:cNvPr>
          <p:cNvSpPr txBox="1"/>
          <p:nvPr/>
        </p:nvSpPr>
        <p:spPr>
          <a:xfrm>
            <a:off x="653143" y="622998"/>
            <a:ext cx="98182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highlight>
                  <a:srgbClr val="C0C0C0"/>
                </a:highlight>
              </a:rPr>
              <a:t>What is E-Library Management?</a:t>
            </a:r>
            <a:endParaRPr lang="en-US" sz="3200" dirty="0">
              <a:highlight>
                <a:srgbClr val="C0C0C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A digital system to organize, store, and access library resources effectively.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Combines technology with traditional library functions.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highlight>
                  <a:srgbClr val="C0C0C0"/>
                </a:highlight>
              </a:rPr>
              <a:t>Purpose of the System</a:t>
            </a:r>
            <a:endParaRPr lang="en-US" sz="3200" dirty="0">
              <a:highlight>
                <a:srgbClr val="C0C0C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Streamline operations like book inventory, borrowing, and searching.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Enhance user experience with quick and easy access.</a:t>
            </a:r>
          </a:p>
        </p:txBody>
      </p:sp>
    </p:spTree>
    <p:extLst>
      <p:ext uri="{BB962C8B-B14F-4D97-AF65-F5344CB8AC3E}">
        <p14:creationId xmlns:p14="http://schemas.microsoft.com/office/powerpoint/2010/main" val="248015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6222E-0987-9E65-34FD-5865DF09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42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C32750-6A29-06AF-9703-952051F561E4}"/>
              </a:ext>
            </a:extLst>
          </p:cNvPr>
          <p:cNvSpPr/>
          <p:nvPr/>
        </p:nvSpPr>
        <p:spPr>
          <a:xfrm>
            <a:off x="1969477" y="2461846"/>
            <a:ext cx="840042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8800" dirty="0">
                <a:highlight>
                  <a:srgbClr val="C0C0C0"/>
                </a:highlight>
                <a:latin typeface="Algerian" panose="04020705040A02060702" pitchFamily="82" charset="0"/>
              </a:rPr>
              <a:t>Objectives</a:t>
            </a:r>
            <a:endParaRPr lang="en-US" sz="8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ighlight>
                <a:srgbClr val="C0C0C0"/>
              </a:highligh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8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E60B8-2FDC-1C25-7D4D-7CED3FC8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C6310-D45F-14C5-AF61-B9A784406E4C}"/>
              </a:ext>
            </a:extLst>
          </p:cNvPr>
          <p:cNvSpPr txBox="1"/>
          <p:nvPr/>
        </p:nvSpPr>
        <p:spPr>
          <a:xfrm>
            <a:off x="773723" y="1356526"/>
            <a:ext cx="108421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C0C0C0"/>
                </a:highlight>
              </a:rPr>
              <a:t>Build a user-friendly platform for library resource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C0C0C0"/>
                </a:highlight>
              </a:rPr>
              <a:t>Enable dynamic search and filtering capabilities.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C0C0C0"/>
                </a:highlight>
              </a:rPr>
              <a:t>Integrate datasets for streamlined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C0C0C0"/>
                </a:highlight>
              </a:rPr>
              <a:t>Reduce manual errors and operational workload.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800" dirty="0">
              <a:highlight>
                <a:srgbClr val="C0C0C0"/>
              </a:highlight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1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DFDD4F-F533-3F3F-0953-467BE735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12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B75CAE-F13F-0954-BFF1-917E5851B621}"/>
              </a:ext>
            </a:extLst>
          </p:cNvPr>
          <p:cNvSpPr/>
          <p:nvPr/>
        </p:nvSpPr>
        <p:spPr>
          <a:xfrm>
            <a:off x="1986540" y="2967335"/>
            <a:ext cx="821891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8800" dirty="0">
                <a:highlight>
                  <a:srgbClr val="C0C0C0"/>
                </a:highlight>
                <a:latin typeface="Algerian" panose="04020705040A02060702" pitchFamily="82" charset="0"/>
              </a:rPr>
              <a:t>Key Features</a:t>
            </a:r>
            <a:endParaRPr lang="en-US" sz="8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ighlight>
                <a:srgbClr val="C0C0C0"/>
              </a:highligh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B540B-2A72-7811-48BB-FE5A54158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3FCB73-A794-63B0-EAEE-0546F5F16629}"/>
              </a:ext>
            </a:extLst>
          </p:cNvPr>
          <p:cNvSpPr txBox="1"/>
          <p:nvPr/>
        </p:nvSpPr>
        <p:spPr>
          <a:xfrm>
            <a:off x="120581" y="592854"/>
            <a:ext cx="11552894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highlight>
                  <a:srgbClr val="C0C0C0"/>
                </a:highlight>
              </a:rPr>
              <a:t>Search Functionality</a:t>
            </a:r>
            <a:r>
              <a:rPr lang="en-US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Search by title, author, genre, publication year, and more.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highlight>
                  <a:srgbClr val="C0C0C0"/>
                </a:highlight>
              </a:rPr>
              <a:t>Dynamic Data Management</a:t>
            </a:r>
            <a:r>
              <a:rPr lang="en-US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Add, update, and delete book records effortlessly.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highlight>
                  <a:srgbClr val="C0C0C0"/>
                </a:highlight>
              </a:rPr>
              <a:t>User Roles</a:t>
            </a:r>
            <a:r>
              <a:rPr lang="en-US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Admin functionality for managing inventory.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User functionality for borrowing books and exploring the library.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highlight>
                  <a:srgbClr val="C0C0C0"/>
                </a:highlight>
              </a:rPr>
              <a:t>Dataset Integration</a:t>
            </a:r>
            <a:r>
              <a:rPr lang="en-US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Handling diverse datasets, including PDF parsing.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highlight>
                  <a:srgbClr val="C0C0C0"/>
                </a:highlight>
              </a:rPr>
              <a:t>Statistics and Reports</a:t>
            </a:r>
            <a:r>
              <a:rPr lang="en-US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Track borrowing trends, availability, and ratings.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348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044D5-910D-E3DB-7A18-E806AA54D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50B05C-9199-E824-724A-F849BF81302C}"/>
              </a:ext>
            </a:extLst>
          </p:cNvPr>
          <p:cNvSpPr/>
          <p:nvPr/>
        </p:nvSpPr>
        <p:spPr>
          <a:xfrm>
            <a:off x="499755" y="2967335"/>
            <a:ext cx="1119248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8800" dirty="0">
                <a:highlight>
                  <a:srgbClr val="C0C0C0"/>
                </a:highlight>
              </a:rPr>
              <a:t> </a:t>
            </a:r>
            <a:r>
              <a:rPr lang="en-IN" sz="8800" dirty="0">
                <a:highlight>
                  <a:srgbClr val="C0C0C0"/>
                </a:highlight>
                <a:latin typeface="Algerian" panose="04020705040A02060702" pitchFamily="82" charset="0"/>
              </a:rPr>
              <a:t>Technology Stack</a:t>
            </a:r>
            <a:endParaRPr lang="en-US" sz="8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highlight>
                <a:srgbClr val="C0C0C0"/>
              </a:highligh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1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D26830-F353-FDC3-242D-AA4601413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22" y="0"/>
            <a:ext cx="12210422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28187-4B23-7DDD-BA7D-4D6F19BCD19B}"/>
              </a:ext>
            </a:extLst>
          </p:cNvPr>
          <p:cNvSpPr txBox="1"/>
          <p:nvPr/>
        </p:nvSpPr>
        <p:spPr>
          <a:xfrm>
            <a:off x="70338" y="663191"/>
            <a:ext cx="124764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3200" b="1" dirty="0">
                <a:highlight>
                  <a:srgbClr val="C0C0C0"/>
                </a:highlight>
              </a:rPr>
              <a:t>Frontend</a:t>
            </a:r>
            <a:r>
              <a:rPr lang="en-IN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HTML, CSS, JavaScript, React.js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b="1" dirty="0">
                <a:highlight>
                  <a:srgbClr val="C0C0C0"/>
                </a:highlight>
              </a:rPr>
              <a:t>Backend</a:t>
            </a:r>
            <a:r>
              <a:rPr lang="en-IN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Node.js, Express.js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b="1" dirty="0">
                <a:highlight>
                  <a:srgbClr val="C0C0C0"/>
                </a:highlight>
              </a:rPr>
              <a:t>Database</a:t>
            </a:r>
            <a:r>
              <a:rPr lang="en-IN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MongoDB (for book inventory and user data)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b="1" dirty="0">
                <a:highlight>
                  <a:srgbClr val="C0C0C0"/>
                </a:highlight>
              </a:rPr>
              <a:t>Libraries/Tools</a:t>
            </a:r>
            <a:r>
              <a:rPr lang="en-IN" sz="3200" dirty="0">
                <a:highlight>
                  <a:srgbClr val="C0C0C0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>
                <a:highlight>
                  <a:srgbClr val="C0C0C0"/>
                </a:highlight>
              </a:rPr>
              <a:t>pdf-parse for dataset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>
                <a:highlight>
                  <a:srgbClr val="C0C0C0"/>
                </a:highlight>
              </a:rPr>
              <a:t>PapaParse</a:t>
            </a:r>
            <a:r>
              <a:rPr lang="en-IN" sz="3200" dirty="0">
                <a:highlight>
                  <a:srgbClr val="C0C0C0"/>
                </a:highlight>
              </a:rPr>
              <a:t> for handling CSV files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906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396</Words>
  <Application>Microsoft Office PowerPoint</Application>
  <PresentationFormat>Widescreen</PresentationFormat>
  <Paragraphs>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Algerian</vt:lpstr>
      <vt:lpstr>Arial</vt:lpstr>
      <vt:lpstr>Bell MT</vt:lpstr>
      <vt:lpstr>Brush Script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Saumitra Misr</dc:creator>
  <cp:lastModifiedBy>Saumitra Misr</cp:lastModifiedBy>
  <cp:revision>1</cp:revision>
  <dcterms:created xsi:type="dcterms:W3CDTF">2025-04-23T15:08:49Z</dcterms:created>
  <dcterms:modified xsi:type="dcterms:W3CDTF">2025-04-23T19:35:56Z</dcterms:modified>
</cp:coreProperties>
</file>